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3" r:id="rId5"/>
  </p:sldMasterIdLst>
  <p:notesMasterIdLst>
    <p:notesMasterId r:id="rId33"/>
  </p:notesMasterIdLst>
  <p:sldIdLst>
    <p:sldId id="1897" r:id="rId6"/>
    <p:sldId id="1925" r:id="rId7"/>
    <p:sldId id="1926" r:id="rId8"/>
    <p:sldId id="1935" r:id="rId9"/>
    <p:sldId id="1927" r:id="rId10"/>
    <p:sldId id="1936" r:id="rId11"/>
    <p:sldId id="1938" r:id="rId12"/>
    <p:sldId id="1937" r:id="rId13"/>
    <p:sldId id="1939" r:id="rId14"/>
    <p:sldId id="1934" r:id="rId15"/>
    <p:sldId id="1933" r:id="rId16"/>
    <p:sldId id="1940" r:id="rId17"/>
    <p:sldId id="1928" r:id="rId18"/>
    <p:sldId id="1929" r:id="rId19"/>
    <p:sldId id="1930" r:id="rId20"/>
    <p:sldId id="1931" r:id="rId21"/>
    <p:sldId id="1941" r:id="rId22"/>
    <p:sldId id="1942" r:id="rId23"/>
    <p:sldId id="1943" r:id="rId24"/>
    <p:sldId id="1944" r:id="rId25"/>
    <p:sldId id="1945" r:id="rId26"/>
    <p:sldId id="1946" r:id="rId27"/>
    <p:sldId id="1948" r:id="rId28"/>
    <p:sldId id="1947" r:id="rId29"/>
    <p:sldId id="1949" r:id="rId30"/>
    <p:sldId id="1950" r:id="rId31"/>
    <p:sldId id="18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es, Davey (MSFC-LP10)" initials="JD(" lastIdx="5" clrIdx="0">
    <p:extLst>
      <p:ext uri="{19B8F6BF-5375-455C-9EA6-DF929625EA0E}">
        <p15:presenceInfo xmlns:p15="http://schemas.microsoft.com/office/powerpoint/2012/main" userId="S::dljones@ndc.nasa.gov::ce25d770-6c99-461a-8004-0eac85692140" providerId="AD"/>
      </p:ext>
    </p:extLst>
  </p:cmAuthor>
  <p:cmAuthor id="2" name="DeStefano, Anthony M. (MSFC-EV44)" initials="DAM(E" lastIdx="1" clrIdx="1">
    <p:extLst>
      <p:ext uri="{19B8F6BF-5375-455C-9EA6-DF929625EA0E}">
        <p15:presenceInfo xmlns:p15="http://schemas.microsoft.com/office/powerpoint/2012/main" userId="S::adestefa@ndc.nasa.gov::e20f4c8f-4da6-4c34-9ed2-7f05b7a546e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9AE17-0FC4-4C14-AD59-69461EFC11CB}" v="1" dt="2021-10-04T17:26:03.3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65"/>
    <p:restoredTop sz="94694"/>
  </p:normalViewPr>
  <p:slideViewPr>
    <p:cSldViewPr snapToGrid="0" snapToObjects="1">
      <p:cViewPr varScale="1">
        <p:scale>
          <a:sx n="114" d="100"/>
          <a:sy n="114" d="100"/>
        </p:scale>
        <p:origin x="6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6975D-2FD8-4260-8CA8-ECC7A680FB9B}" type="datetimeFigureOut">
              <a:rPr lang="en-US" smtClean="0"/>
              <a:t>9/7/2022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85094-59BD-496A-838B-26B26891E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38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00AAAC3-8F78-1C4C-B959-8C6F368DC1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6D95EA-4B47-6349-B2C2-212D3ECD8E89}"/>
              </a:ext>
            </a:extLst>
          </p:cNvPr>
          <p:cNvSpPr txBox="1"/>
          <p:nvPr userDrawn="1"/>
        </p:nvSpPr>
        <p:spPr>
          <a:xfrm>
            <a:off x="807260" y="651204"/>
            <a:ext cx="52887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Aeronautics and Space Administration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E0EB3-2DBC-0F40-98D0-6652C60A2C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260" y="2942387"/>
            <a:ext cx="7676340" cy="1274762"/>
          </a:xfrm>
        </p:spPr>
        <p:txBody>
          <a:bodyPr anchor="t">
            <a:noAutofit/>
          </a:bodyPr>
          <a:lstStyle>
            <a:lvl1pPr algn="l">
              <a:defRPr sz="47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9FCCA-7E9F-8345-AE4B-8A1649D460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260" y="4364787"/>
            <a:ext cx="7676340" cy="1488440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3539AA-42F9-1441-85F8-283DA3D37E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7705" y="338876"/>
            <a:ext cx="931059" cy="7723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CEA98A-6763-E14A-83EC-293F9BF56540}"/>
              </a:ext>
            </a:extLst>
          </p:cNvPr>
          <p:cNvSpPr txBox="1"/>
          <p:nvPr userDrawn="1"/>
        </p:nvSpPr>
        <p:spPr>
          <a:xfrm>
            <a:off x="10363913" y="6452046"/>
            <a:ext cx="1534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www.nasa.gov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9C2EB3-E198-FD49-8F89-87A452375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FC4746-DF12-4373-8551-B6FF5D3A05B9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9B83BAB-DC43-CD4D-96EE-48E7DC07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221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EFCF-B6AE-F64E-A065-FB714125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DEE119-92F1-7944-A8F4-96BD446DA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7911A-F4C7-3340-9C3D-52C9FC331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D038A-F2FE-7040-9ED4-22A123E21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24C1-EDE0-4EC3-B304-B94B374F4701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92E64-E19F-4946-8E1B-59A7CA3A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DA8B8-75CA-2D4B-AD53-06ACD7B6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96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3E72-5579-D44D-8067-7D7C4A30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03802-5AF4-6240-8B23-34C9BDA23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50DFB-DC9E-2945-AB47-F1FF41ED9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011F-6D30-4136-8EEB-6A35EF4217F4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7B12C-9BE6-994A-9164-3413500F4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97B8B-DBE4-6B48-9ED6-202B0CF3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421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BED994-87F5-BC46-81D8-BED53FB65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077A8-331E-EA40-8D4E-3A7B24152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1EEBB-69EB-884A-B31E-983E90BC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C4B88-3C06-491C-9D21-5A34FD8DB33C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64505-28DF-3746-B197-9290A0DC8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5A26B-2553-9A42-B48E-5FA34B8E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90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6A780-2509-3F42-94E3-91A8E78F5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3B6B-2BFE-374D-A0CD-3A9FAA78A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BB9F1-4F64-1440-800F-A922AB438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48E92-44EB-485D-AC21-3692843900FF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48E66-3EE9-D149-8550-A1E5BF602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02713-3F8C-BD48-9735-D12CEA7E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65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1D4AA14-4063-2443-A9D6-0BCB844EB0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0FFB1-95C8-154C-ABEB-94D84C66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537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A49B-6BBF-5A4E-8342-5A880A3A0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781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344D7-BCFF-784E-8975-79A0932C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111114-4BAC-4B81-B154-9D6C1B77FB80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A30E6-0B82-5D40-A654-76CD6D3EC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401DC-1F81-E34D-82E3-959FF795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A21668-7E2D-D34B-8F28-D8590BEFE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95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B0D98-61F1-A64A-88CC-80181A6F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29B42-3BFE-9D49-8943-F148FC1BA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5CE56-1579-AB4F-900C-C3093124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F04D5-C446-44E8-A790-3764AC571848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AA53E-B1A4-E046-A02D-F9D85031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5C35C-FF8E-7B43-BC80-B0253D6C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68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41FC-A19B-834E-9582-A699771D7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913E1-56F8-2147-8AF8-208AE58FE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8157B-A0DD-8B4D-A706-2B8C4F1C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4EFB-493F-4BAC-B1D7-CC9B06F65B97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6E3C9-1191-744A-A96D-A18B67073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C60CA-F943-D64F-9E5C-8C7BD16B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2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4B9F-5250-8343-9FF6-03EBAB51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00BEF-0472-1A49-9C9A-52BA19F14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7BC96-8B4A-DF40-ADC4-7A7E053FC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86E54-A825-CF4F-B256-D5D2F88E0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A6AA-B7DA-4DCA-80A7-BA891D33A77F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7B28E-D9FF-6B44-9E51-1A035CA18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7C325-2546-6246-921D-AB67A8BF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53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00F8-5B25-6243-84F7-63FC88637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C5727-7B5F-E945-ACB2-DB1EC7F1B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6E3D3-1706-564A-9D6B-FAF1B5A55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52492-34D7-3B4E-A369-E6D2F33569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154B81-9A01-5F45-AA16-DDDDEC55C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93B6F4-9116-514C-AD03-BE3791CE1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52C2-226C-42A9-B139-2D2A87DE8AB3}" type="datetime1">
              <a:rPr lang="en-US" smtClean="0"/>
              <a:t>9/7/2022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8929C4-9DA8-D04A-8B97-D15B33CD5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96DFE2-859B-BE46-A1B3-F0F38A082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684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C4E6-F78B-9943-A656-2BA2FB19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FE89BC-CF71-A540-9B2C-ECC942B63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AE2A-F72D-4BDC-8134-D83F4A145FA5}" type="datetime1">
              <a:rPr lang="en-US" smtClean="0"/>
              <a:t>9/7/2022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20D95-BD7D-4542-9CB5-2D331264B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D978A-35AC-D547-8290-CE61F7EBD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30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FFB1-95C8-154C-ABEB-94D84C66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A49B-6BBF-5A4E-8342-5A880A3A0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344D7-BCFF-784E-8975-79A0932C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29AD8D-578F-4A04-B1CA-B3A224CA5B23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A30E6-0B82-5D40-A654-76CD6D3EC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401DC-1F81-E34D-82E3-959FF795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A21668-7E2D-D34B-8F28-D8590BEFEB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4F4100-54F3-0E4B-827A-1261A60D5AC9}"/>
              </a:ext>
            </a:extLst>
          </p:cNvPr>
          <p:cNvSpPr txBox="1"/>
          <p:nvPr userDrawn="1"/>
        </p:nvSpPr>
        <p:spPr>
          <a:xfrm>
            <a:off x="11945815" y="25673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75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39869-1CD1-0E49-880D-C5E993434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BE72-A7FF-48C1-8633-4DE4717C244B}" type="datetime1">
              <a:rPr lang="en-US" smtClean="0"/>
              <a:t>9/7/2022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E62AF-D1F2-BE49-BEA1-F0DDCA2A4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5F975-B786-AF4E-89D5-2B63FBCC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354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8CC8-3FD1-8E43-8C3F-C5D5A3A4D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5C163-7F63-CF49-9F32-5475709EC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4D8E2-0C97-784D-AE98-E976E34B7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92EF3-9EDB-5B41-82F6-3D01568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998A-E58F-4A73-B35F-73763B1C9307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26972-6305-8746-87AC-C780A0F4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256C8-9B15-674E-82AC-A9B50A1F6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66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778C-0940-1B44-881E-4B0EF779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9ED142-F9A7-EA40-81C4-ED2278448D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948E4-15B5-C243-8647-62ADD18B6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D9986-8FE9-2E4C-A6E5-160B6A59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2309-6E0D-4ADC-8FA6-196C77095485}" type="datetime1">
              <a:rPr lang="en-US" smtClean="0"/>
              <a:t>9/7/2022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4BE50-73A2-9E45-9258-D7950B96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D2C01-8725-F24F-9B10-47703D15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284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6802D-E3F8-BF49-AA45-518BD733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CA315-8AA9-514B-AF32-D85EFD341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2B270-D0C2-8B45-BCD0-E01CE982D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AAB0-5458-4442-B6F0-D80F3E22B24F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07790-9D14-0E4D-93C3-0FD2C25D9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F9F4C-C4BE-DF44-BAD2-148D207E5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691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4985F8-A259-6545-8457-CD49549CE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DCD707-0F61-3240-9A91-D35F3F010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534E4-32E5-5B44-A8F3-C0E356332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4B3B-430B-4097-A0A7-4B6062567475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CFF6E-842C-3F42-B965-0028FB63A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998CB-D718-3742-B8F9-8ABFCEE4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0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1D4AA14-4063-2443-A9D6-0BCB844EB0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0FFB1-95C8-154C-ABEB-94D84C66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A49B-6BBF-5A4E-8342-5A880A3A0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344D7-BCFF-784E-8975-79A0932C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9E68D8-4EED-4F78-A900-C27D65D51E91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A30E6-0B82-5D40-A654-76CD6D3EC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401DC-1F81-E34D-82E3-959FF795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A21668-7E2D-D34B-8F28-D8590BEFEB5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543" y="1143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99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27E313-3DA8-8C46-8AD9-F5ECBC5ACB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9E59E8-1875-B141-9FDB-1641CDE3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8A4096-CAC7-41C7-8C45-A15752654690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D66B3-E2E9-3F46-B8EA-87CDA0E4E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21A84-9834-FF4B-BBAF-34F4F958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AA21668-7E2D-D34B-8F28-D8590BEFE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C1E86-7A73-5B47-893D-57C07E3F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21C57-5C13-7442-8B9B-C43590233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8F913-E8D8-7A43-B5CA-55E34B8BD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C65B3-D09A-7C49-90AF-3732B38B5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A958-9DD9-441E-9436-08B93382A26E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28249-EB91-B84C-A7A8-BF47D24C9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4B752-72EA-CB43-88DF-11D337EE6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4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7714-F9DE-5549-A994-E31DDFC2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7BC61-2A6B-F14D-AEE7-F6FE4689F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85B73-736E-5541-A0FF-612927D0F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DF2F5D-4F65-5446-9DED-1A5834D1B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DB25A-2C98-7842-A2B3-468F36DE21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2AA16-D324-D448-93CC-86341AC76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969B5-78F1-4B86-AB24-5D142F0FF242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A97442-3BAC-C744-955E-3FA557640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C992F-CCB6-434D-861D-32D643E26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9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0EB3-F186-354B-9BFE-C379EC6AF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CCBB0-51C3-2F48-8D70-04ECAB38F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71A9-7CF2-462B-9167-9835D344926B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78886-FFB1-4843-BF32-3DD3EB91F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2DA97E-A7FF-3A40-B2BF-19DE68288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67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9E59E8-1875-B141-9FDB-1641CDE3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CD35C-2BF6-4F70-9515-9B2AC66A412E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D66B3-E2E9-3F46-B8EA-87CDA0E4E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21A84-9834-FF4B-BBAF-34F4F958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46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4405D-2AE0-1E4D-BC0B-B165E5B5E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E354D-4308-AE4E-8570-53157DB40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2F12A-9D13-8E44-A8F9-0DD1BB306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18851-558D-364D-A8D2-4D77969C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208D-A841-483D-BAD3-88A42F4CB899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3A453-A4A7-5E4F-80DF-96B4A7B18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0BC36-6E09-1F4C-A026-C51A6472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9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D5A06D-018B-0343-A54E-2C3D039CD5B3}"/>
              </a:ext>
            </a:extLst>
          </p:cNvPr>
          <p:cNvSpPr/>
          <p:nvPr userDrawn="1"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26FB86-D894-4D42-84BE-9C0D479F8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92499-E2CE-484C-BF8D-A72DFDE95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2465A-E776-584B-B3C2-769DA137EA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99F27BE-BB6E-49EE-A20E-5F711877582D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6F335-F990-5947-A715-B10B3A7A6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A5AB9-9525-2548-BA4B-F84F5DB41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AA21668-7E2D-D34B-8F28-D8590BEFEB5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543" y="1143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4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04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152">
          <p15:clr>
            <a:srgbClr val="F26B43"/>
          </p15:clr>
        </p15:guide>
        <p15:guide id="4" pos="74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E2E10B-390B-1B41-BB85-7548B1962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F3782-7142-5146-BF7D-BF6EF1427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91D95-54CD-8B44-91C0-5F2357482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E94EB-0575-4467-8562-306192590796}" type="datetime1">
              <a:rPr lang="en-US" smtClean="0"/>
              <a:t>9/7/2022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F2DE0-EA27-6347-92CB-196A7486A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E8F3F-BF92-BF4A-94AF-E5D3AABE1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6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6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gif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4.jpe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24E182-FBD7-5A44-9DF0-EB1052499A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47" y="5846058"/>
            <a:ext cx="840143" cy="772390"/>
          </a:xfrm>
          <a:prstGeom prst="rect">
            <a:avLst/>
          </a:prstGeom>
        </p:spPr>
      </p:pic>
      <p:sp>
        <p:nvSpPr>
          <p:cNvPr id="5" name="Title 26">
            <a:extLst>
              <a:ext uri="{FF2B5EF4-FFF2-40B4-BE49-F238E27FC236}">
                <a16:creationId xmlns:a16="http://schemas.microsoft.com/office/drawing/2014/main" id="{996FD06C-5136-3349-BB4B-3C60185F0B02}"/>
              </a:ext>
            </a:extLst>
          </p:cNvPr>
          <p:cNvSpPr txBox="1">
            <a:spLocks/>
          </p:cNvSpPr>
          <p:nvPr/>
        </p:nvSpPr>
        <p:spPr>
          <a:xfrm>
            <a:off x="807260" y="2942386"/>
            <a:ext cx="5772834" cy="239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Lunar Meteoroid Engineering Model (LMEEM)</a:t>
            </a:r>
          </a:p>
          <a:p>
            <a:pPr>
              <a:defRPr/>
            </a:pPr>
            <a:endParaRPr lang="en-US" sz="2400" b="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defRPr/>
            </a:pPr>
            <a:b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  <a:t>NASA MSFC Natural Environments EV44 </a:t>
            </a:r>
          </a:p>
          <a:p>
            <a:pPr>
              <a:defRPr/>
            </a:pP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  <a:t>Anthony M. DeStefano, Ph.D.</a:t>
            </a:r>
          </a:p>
          <a:p>
            <a:pPr>
              <a:defRPr/>
            </a:pPr>
            <a:br>
              <a:rPr lang="en-US" sz="2400" b="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  <a:t>Lunar Surface Science Working Group</a:t>
            </a:r>
          </a:p>
          <a:p>
            <a:pPr>
              <a:defRPr/>
            </a:pP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  <a:ea typeface="ヒラギノ角ゴ Pro W3" charset="-128"/>
              </a:rPr>
              <a:t>September 7, 2022</a:t>
            </a:r>
            <a:endParaRPr lang="en-US" sz="2400" b="0" dirty="0">
              <a:solidFill>
                <a:schemeClr val="accent6">
                  <a:lumMod val="75000"/>
                </a:schemeClr>
              </a:solidFill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4599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meteoroid impact on the Moon">
            <a:extLst>
              <a:ext uri="{FF2B5EF4-FFF2-40B4-BE49-F238E27FC236}">
                <a16:creationId xmlns:a16="http://schemas.microsoft.com/office/drawing/2014/main" id="{2DE284E3-05D3-4D6C-B9F0-724C0FF85F44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3604" y="1150408"/>
            <a:ext cx="8704792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B462A-C423-4A36-8324-D8017651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AA21668-7E2D-D34B-8F28-D8590BEFEB53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12019E1D-A600-4CA1-B989-22BB1FA5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39" y="175139"/>
            <a:ext cx="10515600" cy="892175"/>
          </a:xfrm>
        </p:spPr>
        <p:txBody>
          <a:bodyPr>
            <a:normAutofit fontScale="90000"/>
          </a:bodyPr>
          <a:lstStyle/>
          <a:p>
            <a:r>
              <a:rPr lang="en-US" dirty="0"/>
              <a:t>Meteor Showers:</a:t>
            </a:r>
            <a:br>
              <a:rPr lang="en-US" dirty="0"/>
            </a:br>
            <a:r>
              <a:rPr lang="en-US" dirty="0"/>
              <a:t>Watching an impact from Earth… May 2, 2006</a:t>
            </a:r>
            <a:br>
              <a:rPr lang="en-US" dirty="0"/>
            </a:br>
            <a:r>
              <a:rPr lang="en-US" sz="1800" b="0" i="0" dirty="0">
                <a:effectLst/>
                <a:latin typeface="Arial" panose="020B0604020202020204" pitchFamily="34" charset="0"/>
              </a:rPr>
              <a:t>A piece of debris from Comet </a:t>
            </a:r>
            <a:r>
              <a:rPr lang="en-US" sz="1800" b="0" i="0" dirty="0" err="1">
                <a:effectLst/>
                <a:latin typeface="Arial" panose="020B0604020202020204" pitchFamily="34" charset="0"/>
              </a:rPr>
              <a:t>Encke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 struck the plains of Mare </a:t>
            </a:r>
            <a:r>
              <a:rPr lang="en-US" sz="1800" b="0" i="0" dirty="0" err="1">
                <a:effectLst/>
                <a:latin typeface="Arial" panose="020B0604020202020204" pitchFamily="34" charset="0"/>
              </a:rPr>
              <a:t>Imbrium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, making a crater about 3 meters wide.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C3E06-91E2-491B-AA24-31377181C115}"/>
              </a:ext>
            </a:extLst>
          </p:cNvPr>
          <p:cNvSpPr txBox="1"/>
          <p:nvPr/>
        </p:nvSpPr>
        <p:spPr>
          <a:xfrm>
            <a:off x="1824674" y="6075144"/>
            <a:ext cx="8437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</a:rPr>
              <a:t>V</a:t>
            </a:r>
            <a:r>
              <a:rPr lang="en-US" b="1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ideo-recorded by MSFC engineers Heather McNamara and Danielle Moser (Meteoroid Environment Office)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Lunar impact light curve">
            <a:extLst>
              <a:ext uri="{FF2B5EF4-FFF2-40B4-BE49-F238E27FC236}">
                <a16:creationId xmlns:a16="http://schemas.microsoft.com/office/drawing/2014/main" id="{653CE2C7-4397-4469-A553-AF257B7B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3237437"/>
            <a:ext cx="25717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23F231-A6AB-462C-81DC-1E8AA445F654}"/>
              </a:ext>
            </a:extLst>
          </p:cNvPr>
          <p:cNvSpPr txBox="1"/>
          <p:nvPr/>
        </p:nvSpPr>
        <p:spPr>
          <a:xfrm>
            <a:off x="10397625" y="5636165"/>
            <a:ext cx="15872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https://www.nasa.gov/vision/universe/solarsystem/13jun_lunarsporadic.html</a:t>
            </a:r>
          </a:p>
        </p:txBody>
      </p:sp>
    </p:spTree>
    <p:extLst>
      <p:ext uri="{BB962C8B-B14F-4D97-AF65-F5344CB8AC3E}">
        <p14:creationId xmlns:p14="http://schemas.microsoft.com/office/powerpoint/2010/main" val="689767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1999C-EC71-4EDA-B2AF-6CCA52F96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095"/>
          <a:stretch/>
        </p:blipFill>
        <p:spPr bwMode="auto">
          <a:xfrm>
            <a:off x="1" y="10"/>
            <a:ext cx="693639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018D6-2303-4700-B36A-5035E113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7832" y="6356350"/>
            <a:ext cx="8859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AA21668-7E2D-D34B-8F28-D8590BEFEB53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821B15A-C09B-4661-AD1C-3866CD45E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391" y="10"/>
            <a:ext cx="3362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C5228D-0F5A-4108-9B59-02AF91A6E060}"/>
              </a:ext>
            </a:extLst>
          </p:cNvPr>
          <p:cNvSpPr txBox="1"/>
          <p:nvPr/>
        </p:nvSpPr>
        <p:spPr>
          <a:xfrm>
            <a:off x="66896" y="6442507"/>
            <a:ext cx="60995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https://www.nasa.gov/centers/marshall/news/lunar/lunar_impacts.html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1048BC8-5C1B-42F1-A91B-37C63B49353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AA21668-7E2D-D34B-8F28-D8590BEFEB53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 dirty="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53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0859-3829-4E1A-A54E-43F1B9B64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  <a:latin typeface="+mj-lt"/>
                <a:cs typeface="+mj-cs"/>
              </a:rPr>
              <a:t>Modeling Ejecta from the Crater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001AE-337F-47C0-B583-01353F2A7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61" b="-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061F-F8CC-4F18-B472-2B6B2457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904" y="6188516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AA21668-7E2D-D34B-8F28-D8590BEFEB53}" type="slidenum">
              <a:rPr lang="en-US" sz="1500">
                <a:solidFill>
                  <a:srgbClr val="FFFFFF"/>
                </a:solidFill>
                <a:latin typeface="Calibri" panose="020F0502020204030204"/>
                <a:cs typeface="+mn-cs"/>
              </a:rPr>
              <a:pPr algn="ctr">
                <a:spcAft>
                  <a:spcPts val="600"/>
                </a:spcAft>
                <a:defRPr/>
              </a:pPr>
              <a:t>12</a:t>
            </a:fld>
            <a:endParaRPr lang="en-US" sz="1500">
              <a:solidFill>
                <a:srgbClr val="FFFFFF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1711E-BFC2-4B4F-8E40-866BB6F09AE5}"/>
              </a:ext>
            </a:extLst>
          </p:cNvPr>
          <p:cNvSpPr txBox="1"/>
          <p:nvPr/>
        </p:nvSpPr>
        <p:spPr>
          <a:xfrm>
            <a:off x="5301558" y="6367824"/>
            <a:ext cx="39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6.4, Impact Cratering, </a:t>
            </a:r>
            <a:r>
              <a:rPr lang="en-US" dirty="0" err="1">
                <a:solidFill>
                  <a:schemeClr val="bg1"/>
                </a:solidFill>
              </a:rPr>
              <a:t>Melosh</a:t>
            </a:r>
            <a:r>
              <a:rPr lang="en-US" dirty="0">
                <a:solidFill>
                  <a:schemeClr val="bg1"/>
                </a:solidFill>
              </a:rPr>
              <a:t> 1989</a:t>
            </a:r>
          </a:p>
        </p:txBody>
      </p:sp>
    </p:spTree>
    <p:extLst>
      <p:ext uri="{BB962C8B-B14F-4D97-AF65-F5344CB8AC3E}">
        <p14:creationId xmlns:p14="http://schemas.microsoft.com/office/powerpoint/2010/main" val="145605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37" y="137987"/>
            <a:ext cx="3647139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latin typeface="+mj-lt"/>
                <a:ea typeface="+mj-ea"/>
                <a:cs typeface="+mj-cs"/>
              </a:rPr>
              <a:t>Scaling Laws: </a:t>
            </a:r>
            <a:r>
              <a:rPr lang="en-US" sz="2600" kern="1200" dirty="0" err="1">
                <a:latin typeface="+mj-lt"/>
                <a:ea typeface="+mj-ea"/>
                <a:cs typeface="+mj-cs"/>
              </a:rPr>
              <a:t>Housen</a:t>
            </a:r>
            <a:r>
              <a:rPr lang="en-US" sz="2600" kern="1200" dirty="0">
                <a:latin typeface="+mj-lt"/>
                <a:ea typeface="+mj-ea"/>
                <a:cs typeface="+mj-cs"/>
              </a:rPr>
              <a:t> &amp; </a:t>
            </a:r>
            <a:r>
              <a:rPr lang="en-US" sz="2600" kern="1200" dirty="0" err="1">
                <a:latin typeface="+mj-lt"/>
                <a:ea typeface="+mj-ea"/>
                <a:cs typeface="+mj-cs"/>
              </a:rPr>
              <a:t>Holsapple</a:t>
            </a:r>
            <a:r>
              <a:rPr lang="en-US" sz="2600" kern="1200" dirty="0">
                <a:latin typeface="+mj-lt"/>
                <a:ea typeface="+mj-ea"/>
                <a:cs typeface="+mj-cs"/>
              </a:rPr>
              <a:t> 2011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C51B66-3D8D-4147-B9BD-812B5F089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41" y="1963363"/>
            <a:ext cx="7188199" cy="47262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9020" y="6356350"/>
            <a:ext cx="16747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AA21668-7E2D-D34B-8F28-D8590BEFEB53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0E9F24-7AD7-4FCC-B5A3-DF56958B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34" y="0"/>
            <a:ext cx="6418731" cy="2002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CF3C4-2A01-408B-8B65-D8BB456FA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3655"/>
            <a:ext cx="4914104" cy="37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30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Meteoroid Ejecta Yield per crater</a:t>
            </a:r>
            <a:br>
              <a:rPr lang="en-US" dirty="0"/>
            </a:br>
            <a:r>
              <a:rPr lang="en-US" sz="2700" dirty="0"/>
              <a:t>(total ejected mass / impactor mass)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5E06DF2-6828-4B72-8B27-6C8B48BB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3760" y="2234212"/>
            <a:ext cx="2324100" cy="6667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CEFA2-36B4-45BB-8B47-D0029ED8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6995"/>
            <a:ext cx="4705350" cy="1428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1340F-006D-4764-B1BE-99D91D763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822" y="798835"/>
            <a:ext cx="3629025" cy="752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BE5E1-97E1-41DA-B8CC-92827F5FE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686050"/>
            <a:ext cx="4638675" cy="666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24FD91-7E17-4BF0-A854-EE9968928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982" y="3877875"/>
            <a:ext cx="9134475" cy="2790825"/>
          </a:xfrm>
          <a:prstGeom prst="rect">
            <a:avLst/>
          </a:prstGeom>
        </p:spPr>
      </p:pic>
      <p:pic>
        <p:nvPicPr>
          <p:cNvPr id="16" name="Graphic 15" descr="Add with solid fill">
            <a:extLst>
              <a:ext uri="{FF2B5EF4-FFF2-40B4-BE49-F238E27FC236}">
                <a16:creationId xmlns:a16="http://schemas.microsoft.com/office/drawing/2014/main" id="{62AAA4FC-A2CF-4B38-82AC-4A428B1EDD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6412" y="1529322"/>
            <a:ext cx="914400" cy="914400"/>
          </a:xfrm>
          <a:prstGeom prst="rect">
            <a:avLst/>
          </a:prstGeom>
        </p:spPr>
      </p:pic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8245DD1A-3575-4E0D-9C7C-34D37C773A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1000" y="4656605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23C71F-C14D-4C7A-8FD2-65187143BA7D}"/>
              </a:ext>
            </a:extLst>
          </p:cNvPr>
          <p:cNvSpPr txBox="1"/>
          <p:nvPr/>
        </p:nvSpPr>
        <p:spPr>
          <a:xfrm>
            <a:off x="7013760" y="441880"/>
            <a:ext cx="2363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O’Keefe &amp; Ahrens 1985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04A2E8-5E7A-4DD8-BC8D-00E861F8E8DA}"/>
              </a:ext>
            </a:extLst>
          </p:cNvPr>
          <p:cNvSpPr txBox="1"/>
          <p:nvPr/>
        </p:nvSpPr>
        <p:spPr>
          <a:xfrm>
            <a:off x="7013760" y="1876033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Housen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chemeClr val="bg1"/>
                </a:solidFill>
              </a:rPr>
              <a:t>Holsapple</a:t>
            </a:r>
            <a:r>
              <a:rPr lang="en-US" dirty="0">
                <a:solidFill>
                  <a:schemeClr val="bg1"/>
                </a:solidFill>
              </a:rPr>
              <a:t> 2011</a:t>
            </a:r>
          </a:p>
        </p:txBody>
      </p:sp>
    </p:spTree>
    <p:extLst>
      <p:ext uri="{BB962C8B-B14F-4D97-AF65-F5344CB8AC3E}">
        <p14:creationId xmlns:p14="http://schemas.microsoft.com/office/powerpoint/2010/main" val="3926780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Ejecta Yield vs. Impactor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6A83A-B1E7-477F-A519-8121C83A8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62" y="1084007"/>
            <a:ext cx="10515600" cy="57739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4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Ejecta Yield for fragments greater than 10^-6 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67DC5-EDD9-45A7-9F8D-2F6A30AED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12192000" cy="475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78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Ejecta Yield for fragments greater than 1 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EA519-628E-4F2A-A5AB-5DE8B9221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12192000" cy="48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81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B3193-7F5A-49B5-B1A4-972CBB6CA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Kinetic Energy of Meteoroid Ejecta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6E8517-D2FF-476D-9CB5-61E5891E7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53" y="1148565"/>
            <a:ext cx="8863668" cy="11094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D8752-8643-4CC0-9ECE-8E3AD496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E0535-FB51-4CD9-AE01-A36AA017D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" y="2617165"/>
            <a:ext cx="4118016" cy="1036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3DCA63-2C46-4D3B-8DE8-52D00AC65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735" y="2305532"/>
            <a:ext cx="5670178" cy="454629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CBF853F-6737-4E33-9806-8E103ABAA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421" y="1202653"/>
            <a:ext cx="2230140" cy="4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1DA5223-4F23-4838-AF95-74BDB275E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421" y="1627707"/>
            <a:ext cx="3168553" cy="4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6535FA-55EF-4BD2-A33A-ABB746FB1926}"/>
              </a:ext>
            </a:extLst>
          </p:cNvPr>
          <p:cNvSpPr txBox="1"/>
          <p:nvPr/>
        </p:nvSpPr>
        <p:spPr>
          <a:xfrm>
            <a:off x="8856678" y="1996373"/>
            <a:ext cx="33353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https://functions.wolfram.com/GammaBetaErf/Beta3/</a:t>
            </a:r>
          </a:p>
        </p:txBody>
      </p:sp>
    </p:spTree>
    <p:extLst>
      <p:ext uri="{BB962C8B-B14F-4D97-AF65-F5344CB8AC3E}">
        <p14:creationId xmlns:p14="http://schemas.microsoft.com/office/powerpoint/2010/main" val="2179119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9D7B-16BC-4568-8BCA-71809A1B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Ballistic Trajectories Analytically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BBA52-0427-49BE-BDBF-9BB5D7B6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C26A2EF-69B9-4E82-8E76-9FDE9E6914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32" y="1472268"/>
            <a:ext cx="3496089" cy="48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C7F65C-92C3-49E6-A2E4-4F508E6AF886}"/>
              </a:ext>
            </a:extLst>
          </p:cNvPr>
          <p:cNvSpPr txBox="1"/>
          <p:nvPr/>
        </p:nvSpPr>
        <p:spPr>
          <a:xfrm>
            <a:off x="8168429" y="1065827"/>
            <a:ext cx="3052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Blackadder ITC" panose="04020505051007020D02" pitchFamily="82" charset="0"/>
              </a:rPr>
              <a:t>Johannes Kepler 1571-1630</a:t>
            </a:r>
          </a:p>
        </p:txBody>
      </p:sp>
      <p:pic>
        <p:nvPicPr>
          <p:cNvPr id="8" name="Graphic 7" descr="Telephone with solid fill">
            <a:extLst>
              <a:ext uri="{FF2B5EF4-FFF2-40B4-BE49-F238E27FC236}">
                <a16:creationId xmlns:a16="http://schemas.microsoft.com/office/drawing/2014/main" id="{3C4B16E0-4E78-4DC7-A9E3-C0E3B46D3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6884" y="1015068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7D673A-8A92-484D-BBF8-4946C61C700B}"/>
              </a:ext>
            </a:extLst>
          </p:cNvPr>
          <p:cNvSpPr txBox="1"/>
          <p:nvPr/>
        </p:nvSpPr>
        <p:spPr>
          <a:xfrm>
            <a:off x="5456341" y="1257300"/>
            <a:ext cx="2313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lackadder ITC" panose="04020505051007020D02" pitchFamily="82" charset="0"/>
              </a:rPr>
              <a:t>Phone a friend…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CC390B-3A3D-498C-8084-CF5AC4FD0A09}"/>
              </a:ext>
            </a:extLst>
          </p:cNvPr>
          <p:cNvSpPr txBox="1"/>
          <p:nvPr/>
        </p:nvSpPr>
        <p:spPr>
          <a:xfrm>
            <a:off x="50674" y="1780520"/>
            <a:ext cx="793678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en-US" baseline="30000" dirty="0">
                <a:solidFill>
                  <a:schemeClr val="bg1"/>
                </a:solidFill>
              </a:rPr>
              <a:t>st</a:t>
            </a:r>
            <a:r>
              <a:rPr lang="en-US" dirty="0">
                <a:solidFill>
                  <a:schemeClr val="bg1"/>
                </a:solidFill>
              </a:rPr>
              <a:t> Law of Motion says: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  <a:latin typeface="Blackadder ITC" panose="04020505051007020D02" pitchFamily="82" charset="0"/>
              </a:rPr>
              <a:t>The orbit of a planet is an ellipse with the Sun at one of the two foci.</a:t>
            </a:r>
            <a:endParaRPr lang="en-US" dirty="0">
              <a:solidFill>
                <a:schemeClr val="bg1"/>
              </a:solidFill>
              <a:latin typeface="Blackadder ITC" panose="04020505051007020D02" pitchFamily="8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3FA4E7-E665-4C07-AF5A-80C783D93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522" y="2566293"/>
            <a:ext cx="2343150" cy="1019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EEAA42-C3B4-4446-BBE8-12DD6DE98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71" y="4234194"/>
            <a:ext cx="3354897" cy="15489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409CBD-90DD-4D03-BCCA-DBA7D81DA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1" y="5783128"/>
            <a:ext cx="1894847" cy="8076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8838D9-9B84-44E5-81B0-BCA6833C2B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8085" y="6023471"/>
            <a:ext cx="1894847" cy="4043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F7E08F-FB8B-4337-89F8-CD031BAC0D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824" y="3589628"/>
            <a:ext cx="4380845" cy="1898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8E2C6FE-A8F1-4B4D-8992-CCB75D7F43B3}"/>
              </a:ext>
            </a:extLst>
          </p:cNvPr>
          <p:cNvSpPr txBox="1"/>
          <p:nvPr/>
        </p:nvSpPr>
        <p:spPr>
          <a:xfrm>
            <a:off x="3632068" y="4420998"/>
            <a:ext cx="16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Semi-major axis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4C24C6-10C0-4B93-84C9-96DF79D28509}"/>
              </a:ext>
            </a:extLst>
          </p:cNvPr>
          <p:cNvSpPr txBox="1"/>
          <p:nvPr/>
        </p:nvSpPr>
        <p:spPr>
          <a:xfrm>
            <a:off x="3641321" y="5039170"/>
            <a:ext cx="126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Eccentricity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25ED03-D4CA-438C-BAC1-BB424F00C485}"/>
              </a:ext>
            </a:extLst>
          </p:cNvPr>
          <p:cNvSpPr txBox="1"/>
          <p:nvPr/>
        </p:nvSpPr>
        <p:spPr>
          <a:xfrm>
            <a:off x="4185126" y="5987018"/>
            <a:ext cx="2657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Escape speed (e.g., Moon)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84203D9A-A654-4FB1-AE0E-BF758725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994" y="2537139"/>
            <a:ext cx="2505512" cy="17890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862B0D9-0BC0-4BE4-8E05-BF1AACA92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74" y="3187857"/>
            <a:ext cx="565886" cy="56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A7A68561-E42C-4EC1-A205-6250C57EE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546" y="2521110"/>
            <a:ext cx="478003" cy="4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2BBF432-0987-4A88-A1B9-07C848DDFBEB}"/>
              </a:ext>
            </a:extLst>
          </p:cNvPr>
          <p:cNvSpPr txBox="1"/>
          <p:nvPr/>
        </p:nvSpPr>
        <p:spPr>
          <a:xfrm>
            <a:off x="6700358" y="4134222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Not to scale</a:t>
            </a:r>
          </a:p>
        </p:txBody>
      </p:sp>
    </p:spTree>
    <p:extLst>
      <p:ext uri="{BB962C8B-B14F-4D97-AF65-F5344CB8AC3E}">
        <p14:creationId xmlns:p14="http://schemas.microsoft.com/office/powerpoint/2010/main" val="29110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1AF1-6170-49D6-BE1A-BFB2EB2C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57025-DB7F-40C5-A0FC-00ABC35A6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lunar meteoroid ejecta?</a:t>
            </a:r>
          </a:p>
          <a:p>
            <a:r>
              <a:rPr lang="en-US" dirty="0"/>
              <a:t>What are the meteoroid sources?</a:t>
            </a:r>
          </a:p>
          <a:p>
            <a:r>
              <a:rPr lang="en-US" dirty="0"/>
              <a:t>How is the cratering process modeled?</a:t>
            </a:r>
          </a:p>
          <a:p>
            <a:r>
              <a:rPr lang="en-US" dirty="0"/>
              <a:t>How are the meteoroid ejecta distributed from the crater?</a:t>
            </a:r>
          </a:p>
          <a:p>
            <a:r>
              <a:rPr lang="en-US" dirty="0"/>
              <a:t>How to track meteoroid ejecta to an observer/asset?</a:t>
            </a:r>
          </a:p>
          <a:p>
            <a:r>
              <a:rPr lang="en-US" dirty="0"/>
              <a:t>Summary and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5FDF0-D37E-444B-B224-AA22532B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12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D808D-535D-4F7C-8832-93AC9230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Tracking Ballistic Trajectories Analytically</a:t>
            </a:r>
            <a:br>
              <a:rPr lang="en-US" dirty="0"/>
            </a:br>
            <a:r>
              <a:rPr lang="en-US" sz="2200" dirty="0"/>
              <a:t>From crater back to surface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10ADC-46CB-4EB6-B605-69E83009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9365F-8D39-4409-A642-62807DDFB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96" y="1936640"/>
            <a:ext cx="2862873" cy="832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7FD6D0-4CB5-424E-9C30-398FAAA4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96" y="3334404"/>
            <a:ext cx="3768538" cy="87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03D546-3A65-470E-B3FD-E59208F35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96" y="4740551"/>
            <a:ext cx="4990274" cy="7476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C5A90A-3462-4F83-AD11-711F57132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205" y="1273128"/>
            <a:ext cx="6667853" cy="50023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C48CB9-02D8-47E5-BCBD-C77C1633F09A}"/>
              </a:ext>
            </a:extLst>
          </p:cNvPr>
          <p:cNvSpPr txBox="1"/>
          <p:nvPr/>
        </p:nvSpPr>
        <p:spPr>
          <a:xfrm>
            <a:off x="375695" y="1604154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Distance from crater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DD7957-AAB1-4CBB-BFA9-2E672BFE2E28}"/>
              </a:ext>
            </a:extLst>
          </p:cNvPr>
          <p:cNvSpPr txBox="1"/>
          <p:nvPr/>
        </p:nvSpPr>
        <p:spPr>
          <a:xfrm>
            <a:off x="375696" y="2965072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ejecta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420883-CA09-4EFA-9F5C-8731183F5D2B}"/>
              </a:ext>
            </a:extLst>
          </p:cNvPr>
          <p:cNvSpPr txBox="1"/>
          <p:nvPr/>
        </p:nvSpPr>
        <p:spPr>
          <a:xfrm>
            <a:off x="375696" y="4372992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2498052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D808D-535D-4F7C-8832-93AC9230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Tracking Ballistic Trajectories Analytically</a:t>
            </a:r>
            <a:br>
              <a:rPr lang="en-US" dirty="0"/>
            </a:br>
            <a:r>
              <a:rPr lang="en-US" sz="2200" dirty="0"/>
              <a:t>From crater to point above surface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10ADC-46CB-4EB6-B605-69E83009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48CB9-02D8-47E5-BCBD-C77C1633F09A}"/>
              </a:ext>
            </a:extLst>
          </p:cNvPr>
          <p:cNvSpPr txBox="1"/>
          <p:nvPr/>
        </p:nvSpPr>
        <p:spPr>
          <a:xfrm>
            <a:off x="375695" y="1604154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Distance from crater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DD7957-AAB1-4CBB-BFA9-2E672BFE2E28}"/>
              </a:ext>
            </a:extLst>
          </p:cNvPr>
          <p:cNvSpPr txBox="1"/>
          <p:nvPr/>
        </p:nvSpPr>
        <p:spPr>
          <a:xfrm>
            <a:off x="375696" y="2965072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ejecta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420883-CA09-4EFA-9F5C-8731183F5D2B}"/>
              </a:ext>
            </a:extLst>
          </p:cNvPr>
          <p:cNvSpPr txBox="1"/>
          <p:nvPr/>
        </p:nvSpPr>
        <p:spPr>
          <a:xfrm>
            <a:off x="375696" y="4363795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ejecta zenith angle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E2E9E-E509-4713-A5BE-5C6AD5B51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7" y="3334404"/>
            <a:ext cx="4841584" cy="928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1E9B6-7BB4-4D63-9B7F-F62B593D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47" y="1915627"/>
            <a:ext cx="3905384" cy="911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875002-D332-4C1B-927D-1BA0D78D2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496" y="2794424"/>
            <a:ext cx="2784204" cy="4653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1B3FD8-FC97-424E-A03A-43BA10985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42" y="4700275"/>
            <a:ext cx="5342263" cy="7040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0419B7-9523-4AB0-8A5B-9089CCDDC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785" y="1257300"/>
            <a:ext cx="6742401" cy="50990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5475FA-5A76-4A3D-A624-829D3742C9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64" y="6017380"/>
            <a:ext cx="2037870" cy="70409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17E89A-6E87-4556-93C5-5DEF4252C42B}"/>
              </a:ext>
            </a:extLst>
          </p:cNvPr>
          <p:cNvSpPr txBox="1"/>
          <p:nvPr/>
        </p:nvSpPr>
        <p:spPr>
          <a:xfrm>
            <a:off x="90942" y="5556184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 ejecta speed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586C12A-A9B6-4DFD-AE70-5B8750792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7359" y="6005685"/>
            <a:ext cx="2082600" cy="7274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519CD00-CE73-4B34-AFE8-414802BAB60C}"/>
              </a:ext>
            </a:extLst>
          </p:cNvPr>
          <p:cNvSpPr txBox="1"/>
          <p:nvPr/>
        </p:nvSpPr>
        <p:spPr>
          <a:xfrm>
            <a:off x="2580799" y="5558964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 ejecta zenith angle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4854E75-9B64-49E0-9AD8-292E31BA29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9852" y="5076353"/>
            <a:ext cx="2862873" cy="8339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C6FC15-684E-4C0C-AEFA-3F02FD85C5EE}"/>
              </a:ext>
            </a:extLst>
          </p:cNvPr>
          <p:cNvSpPr txBox="1"/>
          <p:nvPr/>
        </p:nvSpPr>
        <p:spPr>
          <a:xfrm>
            <a:off x="6882802" y="4817322"/>
            <a:ext cx="29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initial ejecta speed</a:t>
            </a:r>
          </a:p>
        </p:txBody>
      </p:sp>
    </p:spTree>
    <p:extLst>
      <p:ext uri="{BB962C8B-B14F-4D97-AF65-F5344CB8AC3E}">
        <p14:creationId xmlns:p14="http://schemas.microsoft.com/office/powerpoint/2010/main" val="4261157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E0986-5D1A-488B-A7BA-DF60BE10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LMEEM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8D6BC-3E39-48EF-897E-636657437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70" y="1314450"/>
            <a:ext cx="7483680" cy="498475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Gone through a NASA Engineering &amp; Safety Center (NESC) review, completed December 2021</a:t>
            </a:r>
          </a:p>
          <a:p>
            <a:pPr lvl="1"/>
            <a:r>
              <a:rPr lang="en-US" sz="2000" dirty="0"/>
              <a:t>Have been going through suggestions and feedback and had to develop a new refactored code</a:t>
            </a:r>
          </a:p>
          <a:p>
            <a:endParaRPr lang="en-US" sz="2400" dirty="0"/>
          </a:p>
          <a:p>
            <a:r>
              <a:rPr lang="en-US" sz="2400" dirty="0"/>
              <a:t>Sporadic meteoroid and near-Earth object sources</a:t>
            </a:r>
          </a:p>
          <a:p>
            <a:pPr lvl="1"/>
            <a:r>
              <a:rPr lang="en-US" sz="2000" dirty="0"/>
              <a:t>Meteoroid Engineering Model 3: Moorhead et al 2019</a:t>
            </a:r>
          </a:p>
          <a:p>
            <a:pPr lvl="2"/>
            <a:r>
              <a:rPr lang="en-US" sz="1800" dirty="0"/>
              <a:t>Mass flux: </a:t>
            </a:r>
            <a:r>
              <a:rPr lang="en-US" sz="1800" dirty="0" err="1"/>
              <a:t>Grun</a:t>
            </a:r>
            <a:r>
              <a:rPr lang="en-US" sz="1800" dirty="0"/>
              <a:t> et al 1985</a:t>
            </a:r>
          </a:p>
          <a:p>
            <a:pPr lvl="1"/>
            <a:r>
              <a:rPr lang="en-US" sz="2000" dirty="0"/>
              <a:t>NEO: Brown et al 2002, Moorhead 2020 (Memo)</a:t>
            </a:r>
          </a:p>
          <a:p>
            <a:pPr lvl="1"/>
            <a:r>
              <a:rPr lang="en-US" sz="2000" dirty="0"/>
              <a:t>Can include meteoroid showers on an as-needed basis</a:t>
            </a:r>
          </a:p>
          <a:p>
            <a:r>
              <a:rPr lang="en-US" sz="2400" dirty="0"/>
              <a:t>Scaling laws and ejecta distributions based on:</a:t>
            </a:r>
          </a:p>
          <a:p>
            <a:pPr lvl="1"/>
            <a:r>
              <a:rPr lang="en-US" sz="2000" dirty="0"/>
              <a:t>Scaling laws: </a:t>
            </a:r>
            <a:r>
              <a:rPr lang="en-US" sz="2000" dirty="0" err="1"/>
              <a:t>Housen</a:t>
            </a:r>
            <a:r>
              <a:rPr lang="en-US" sz="2000" dirty="0"/>
              <a:t> &amp; </a:t>
            </a:r>
            <a:r>
              <a:rPr lang="en-US" sz="2000" dirty="0" err="1"/>
              <a:t>Holsapple</a:t>
            </a:r>
            <a:r>
              <a:rPr lang="en-US" sz="2000" dirty="0"/>
              <a:t> 2011</a:t>
            </a:r>
          </a:p>
          <a:p>
            <a:pPr lvl="1"/>
            <a:r>
              <a:rPr lang="en-US" sz="2000" dirty="0"/>
              <a:t>Size vs. speed fragment distribution: O’Keefe &amp; Ahrens 1985</a:t>
            </a:r>
          </a:p>
          <a:p>
            <a:pPr lvl="2"/>
            <a:r>
              <a:rPr lang="en-US" sz="1800" dirty="0"/>
              <a:t>Fragment size distribution: </a:t>
            </a:r>
            <a:r>
              <a:rPr lang="en-US" sz="1800" dirty="0" err="1"/>
              <a:t>Koschny</a:t>
            </a:r>
            <a:r>
              <a:rPr lang="en-US" sz="1800" dirty="0"/>
              <a:t> &amp; </a:t>
            </a:r>
            <a:r>
              <a:rPr lang="en-US" sz="1800" dirty="0" err="1"/>
              <a:t>Grun</a:t>
            </a:r>
            <a:r>
              <a:rPr lang="en-US" sz="1800" dirty="0"/>
              <a:t> 2001</a:t>
            </a:r>
          </a:p>
          <a:p>
            <a:pPr lvl="1"/>
            <a:r>
              <a:rPr lang="en-US" sz="2000" dirty="0"/>
              <a:t>Oblique impact dependence: Gault &amp; </a:t>
            </a:r>
            <a:r>
              <a:rPr lang="en-US" sz="2000" dirty="0" err="1"/>
              <a:t>Wedekind</a:t>
            </a:r>
            <a:r>
              <a:rPr lang="en-US" sz="2000" dirty="0"/>
              <a:t> 1978</a:t>
            </a:r>
          </a:p>
          <a:p>
            <a:pPr lvl="1"/>
            <a:r>
              <a:rPr lang="en-US" sz="2000" dirty="0"/>
              <a:t>Zenith/azimuth distribution: Rival &amp; Mandeville 1999, Miller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62-5297-4BB0-BD8E-8FD9C28D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21D2B-0608-4582-9D39-A69F31C34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90" y="1257300"/>
            <a:ext cx="4280020" cy="5219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DDDB0B-816D-4857-AE35-1ACF7C528566}"/>
              </a:ext>
            </a:extLst>
          </p:cNvPr>
          <p:cNvSpPr txBox="1"/>
          <p:nvPr/>
        </p:nvSpPr>
        <p:spPr>
          <a:xfrm>
            <a:off x="4662183" y="6446267"/>
            <a:ext cx="6436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https://ntrs.nasa.gov/api/citations/20220000562/downloads/20220000562FINAL.pdf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5BFC3-F6E0-4EDA-8127-A27B0A4CABC2}"/>
              </a:ext>
            </a:extLst>
          </p:cNvPr>
          <p:cNvCxnSpPr>
            <a:cxnSpLocks/>
          </p:cNvCxnSpPr>
          <p:nvPr/>
        </p:nvCxnSpPr>
        <p:spPr>
          <a:xfrm flipV="1">
            <a:off x="9311780" y="2885813"/>
            <a:ext cx="746620" cy="1174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305AF56-CE9B-4AE3-9448-55A9516B03C3}"/>
              </a:ext>
            </a:extLst>
          </p:cNvPr>
          <p:cNvSpPr txBox="1"/>
          <p:nvPr/>
        </p:nvSpPr>
        <p:spPr>
          <a:xfrm rot="20865617">
            <a:off x="9311781" y="2373456"/>
            <a:ext cx="96473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LMEEM</a:t>
            </a:r>
          </a:p>
        </p:txBody>
      </p:sp>
    </p:spTree>
    <p:extLst>
      <p:ext uri="{BB962C8B-B14F-4D97-AF65-F5344CB8AC3E}">
        <p14:creationId xmlns:p14="http://schemas.microsoft.com/office/powerpoint/2010/main" val="1708824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F8AB-3106-45A8-9287-B808E5AB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Specification for Natural Environments (DSNE)</a:t>
            </a:r>
            <a:br>
              <a:rPr lang="en-US" dirty="0"/>
            </a:br>
            <a:r>
              <a:rPr lang="en-US" sz="2200" dirty="0"/>
              <a:t>SLS-SPEC 159</a:t>
            </a:r>
            <a:endParaRPr lang="en-US" dirty="0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80222420-D63B-4FEC-AEBF-DC53EEF84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0426" y="1224757"/>
            <a:ext cx="3915456" cy="506100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C7ADE-F0A2-4E9F-9CDF-02B12C15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E7164A-7653-4830-A52B-FA1BDE2D3505}"/>
              </a:ext>
            </a:extLst>
          </p:cNvPr>
          <p:cNvSpPr txBox="1">
            <a:spLocks/>
          </p:cNvSpPr>
          <p:nvPr/>
        </p:nvSpPr>
        <p:spPr>
          <a:xfrm>
            <a:off x="175469" y="1314450"/>
            <a:ext cx="6834931" cy="756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Current lunar meteoroid ejecta model in DSNE is NASA SP-8013 (</a:t>
            </a:r>
            <a:r>
              <a:rPr lang="en-US" sz="2000" dirty="0" err="1"/>
              <a:t>Cour</a:t>
            </a:r>
            <a:r>
              <a:rPr lang="en-US" sz="2000" dirty="0"/>
              <a:t>-Palais 1969) – based on Zook 1967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4B2A3-F892-49F6-8548-200E8E0A7E52}"/>
              </a:ext>
            </a:extLst>
          </p:cNvPr>
          <p:cNvSpPr txBox="1"/>
          <p:nvPr/>
        </p:nvSpPr>
        <p:spPr>
          <a:xfrm>
            <a:off x="460695" y="2607661"/>
            <a:ext cx="502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Goal</a:t>
            </a:r>
            <a:r>
              <a:rPr lang="en-US" dirty="0">
                <a:solidFill>
                  <a:schemeClr val="bg1"/>
                </a:solidFill>
              </a:rPr>
              <a:t>: Provide an update to DSNE’s meteoroid ejecta model with output from LMEEM</a:t>
            </a:r>
          </a:p>
        </p:txBody>
      </p:sp>
      <p:pic>
        <p:nvPicPr>
          <p:cNvPr id="13" name="Picture 12" descr="Person solving on board">
            <a:extLst>
              <a:ext uri="{FF2B5EF4-FFF2-40B4-BE49-F238E27FC236}">
                <a16:creationId xmlns:a16="http://schemas.microsoft.com/office/drawing/2014/main" id="{2B9637EB-86D5-414C-9061-8DA96922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96" y="3291554"/>
            <a:ext cx="4301805" cy="286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98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5000" b="-5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CDFE3-1D23-4DD2-8519-762FC22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6E074-449A-40C9-90E7-C0CE0FA3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218" name="Picture 2" descr="SpaceX rapidly builds, tests Starship Moon elevator for NASA">
            <a:extLst>
              <a:ext uri="{FF2B5EF4-FFF2-40B4-BE49-F238E27FC236}">
                <a16:creationId xmlns:a16="http://schemas.microsoft.com/office/drawing/2014/main" id="{89693CF6-D93A-4286-B3B2-366F52820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04" y="1945222"/>
            <a:ext cx="5804274" cy="328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E3661A-074E-4F30-BA94-46E2910B3599}"/>
              </a:ext>
            </a:extLst>
          </p:cNvPr>
          <p:cNvSpPr txBox="1"/>
          <p:nvPr/>
        </p:nvSpPr>
        <p:spPr>
          <a:xfrm>
            <a:off x="0" y="5233424"/>
            <a:ext cx="61004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https://www.teslarati.com/spacex-starship-moon-elevator-nasa-prototype/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C7F21CDD-DCB8-4A44-9787-54885519F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481" y="1945221"/>
            <a:ext cx="5833897" cy="328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E323FF-93DE-4907-91A1-3DC47A92CEFF}"/>
              </a:ext>
            </a:extLst>
          </p:cNvPr>
          <p:cNvSpPr txBox="1"/>
          <p:nvPr/>
        </p:nvSpPr>
        <p:spPr>
          <a:xfrm>
            <a:off x="336543" y="1560867"/>
            <a:ext cx="291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Human Landing System (HLS)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EB78A4-E80C-40B9-846F-8498EA0FFAA7}"/>
              </a:ext>
            </a:extLst>
          </p:cNvPr>
          <p:cNvSpPr txBox="1"/>
          <p:nvPr/>
        </p:nvSpPr>
        <p:spPr>
          <a:xfrm>
            <a:off x="6100482" y="1561025"/>
            <a:ext cx="198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Gateway and Orion</a:t>
            </a:r>
          </a:p>
        </p:txBody>
      </p:sp>
    </p:spTree>
    <p:extLst>
      <p:ext uri="{BB962C8B-B14F-4D97-AF65-F5344CB8AC3E}">
        <p14:creationId xmlns:p14="http://schemas.microsoft.com/office/powerpoint/2010/main" val="1339578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BF9EC1B-8B47-417B-ACC9-3F55CD359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68" b="426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13EF2-AA75-4259-BB7F-0E43442B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E552C-9303-4DE1-B3FC-3DA10274C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2812" y="6374751"/>
            <a:ext cx="552502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fld id="{AAA21668-7E2D-D34B-8F28-D8590BEFEB53}" type="slidenum">
              <a:rPr lang="en-US" sz="110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110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06EDA-9749-486D-8AB5-35D5B6A5F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Meteoroid ejecta environment size distributions as a function of speed directly flow into </a:t>
            </a:r>
            <a:r>
              <a:rPr lang="en-US" sz="1800" u="sng" dirty="0">
                <a:solidFill>
                  <a:schemeClr val="tx1"/>
                </a:solidFill>
              </a:rPr>
              <a:t>ballistic limit equation</a:t>
            </a:r>
            <a:r>
              <a:rPr lang="en-US" sz="1800" dirty="0">
                <a:solidFill>
                  <a:schemeClr val="tx1"/>
                </a:solidFill>
              </a:rPr>
              <a:t> (BLE) calculations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Bumper risk analysis via Hypervelocity Impact Technology (HVIT) group at NASA JSC</a:t>
            </a:r>
          </a:p>
        </p:txBody>
      </p:sp>
    </p:spTree>
    <p:extLst>
      <p:ext uri="{BB962C8B-B14F-4D97-AF65-F5344CB8AC3E}">
        <p14:creationId xmlns:p14="http://schemas.microsoft.com/office/powerpoint/2010/main" val="1903039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46199-D8B4-4105-89A8-3699A322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630" y="803325"/>
            <a:ext cx="6231428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Thank you for listening!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Help">
            <a:extLst>
              <a:ext uri="{FF2B5EF4-FFF2-40B4-BE49-F238E27FC236}">
                <a16:creationId xmlns:a16="http://schemas.microsoft.com/office/drawing/2014/main" id="{0DC96883-2BAA-4D5D-51AD-6C7B98AAE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E056A-D1A2-4464-B680-4AD451E5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20656-3E81-43AB-8EF1-31AD4A62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 fontScale="92500"/>
          </a:bodyPr>
          <a:lstStyle/>
          <a:p>
            <a:pPr algn="ctr">
              <a:spcAft>
                <a:spcPts val="600"/>
              </a:spcAft>
            </a:pPr>
            <a:fld id="{AAA21668-7E2D-D34B-8F28-D8590BEFEB53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26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088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FAED79-BEBB-C943-A054-D53D35C9D573}"/>
              </a:ext>
            </a:extLst>
          </p:cNvPr>
          <p:cNvGrpSpPr/>
          <p:nvPr/>
        </p:nvGrpSpPr>
        <p:grpSpPr>
          <a:xfrm>
            <a:off x="3630681" y="2414253"/>
            <a:ext cx="4740501" cy="2020583"/>
            <a:chOff x="3630681" y="2780017"/>
            <a:chExt cx="4740501" cy="20205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E8F73B-1B8D-EE40-87B4-6B5F6DC85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0681" y="2804262"/>
              <a:ext cx="2406437" cy="199633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8D3767-3697-244F-88D8-B6E15A032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73355" y="2780017"/>
              <a:ext cx="2197827" cy="2020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6036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volcano erupting at night&#10;&#10;Description automatically generated with medium confidence">
            <a:extLst>
              <a:ext uri="{FF2B5EF4-FFF2-40B4-BE49-F238E27FC236}">
                <a16:creationId xmlns:a16="http://schemas.microsoft.com/office/drawing/2014/main" id="{163B699A-C93A-4DAB-9970-E829F07775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0F6B8F-11EA-40C8-A4AB-7E0D5064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j-cs"/>
              </a:rPr>
              <a:t>Lunar Meteoroid Ejecta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742CC-4AE6-4669-B292-940D8C0F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AAA21668-7E2D-D34B-8F28-D8590BEFEB53}" type="slidenum">
              <a:rPr lang="en-US">
                <a:solidFill>
                  <a:srgbClr val="FFFFFF"/>
                </a:solidFill>
                <a:latin typeface="+mn-lt"/>
                <a:cs typeface="+mn-cs"/>
              </a:rPr>
              <a:pPr defTabSz="457200"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  <a:latin typeface="+mn-l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B97FF-44C3-448A-BBDA-D6CF2EBDA33C}"/>
              </a:ext>
            </a:extLst>
          </p:cNvPr>
          <p:cNvSpPr txBox="1"/>
          <p:nvPr/>
        </p:nvSpPr>
        <p:spPr>
          <a:xfrm>
            <a:off x="10932758" y="6164350"/>
            <a:ext cx="12592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3811424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AA0083-C012-4CCB-BBE3-AEF5533A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Crater formation and ejecta transport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999E38-154C-47AF-B482-C9DCC310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736"/>
            <a:ext cx="5633458" cy="5470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620149-DD6D-4348-A708-9C09A068E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465" y="1387736"/>
            <a:ext cx="6273054" cy="52840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9C4E9-E2A2-49AD-A3C3-24A3401AC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A11091-66A3-4B9D-ACB2-BCAB51B9E368}"/>
              </a:ext>
            </a:extLst>
          </p:cNvPr>
          <p:cNvSpPr txBox="1"/>
          <p:nvPr/>
        </p:nvSpPr>
        <p:spPr>
          <a:xfrm>
            <a:off x="7368466" y="6538912"/>
            <a:ext cx="2601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Lunar Sourcebook, </a:t>
            </a:r>
            <a:r>
              <a:rPr lang="en-US" sz="1200" dirty="0" err="1"/>
              <a:t>Heiken</a:t>
            </a:r>
            <a:r>
              <a:rPr lang="en-US" sz="1200" dirty="0"/>
              <a:t> et al. 1991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5AFDE-E617-4CE7-B0DB-AD327EA4B3DB}"/>
              </a:ext>
            </a:extLst>
          </p:cNvPr>
          <p:cNvSpPr txBox="1"/>
          <p:nvPr/>
        </p:nvSpPr>
        <p:spPr>
          <a:xfrm>
            <a:off x="838200" y="4344810"/>
            <a:ext cx="242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Transient Crater (TC)</a:t>
            </a:r>
          </a:p>
        </p:txBody>
      </p:sp>
    </p:spTree>
    <p:extLst>
      <p:ext uri="{BB962C8B-B14F-4D97-AF65-F5344CB8AC3E}">
        <p14:creationId xmlns:p14="http://schemas.microsoft.com/office/powerpoint/2010/main" val="1484613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6" name="Rectangle 5135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82BB12-0E62-4C7D-9A5A-83ACB978E4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8" name="Freeform: Shape 5137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37" y="875758"/>
            <a:ext cx="5219885" cy="510953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40" name="Freeform: Shape 5139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986" y="673591"/>
            <a:ext cx="5565913" cy="54154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42" name="Freeform: Shape 5141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734" y="1041621"/>
            <a:ext cx="4953365" cy="480152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871" y="1685677"/>
            <a:ext cx="4181444" cy="23626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j-cs"/>
              </a:rPr>
              <a:t>Meteoroid 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5080"/>
            <a:ext cx="118872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AAA21668-7E2D-D34B-8F28-D8590BEFEB53}" type="slidenum">
              <a:rPr lang="en-US" sz="1600">
                <a:solidFill>
                  <a:srgbClr val="FFFFFF"/>
                </a:solidFill>
                <a:latin typeface="Calibri" panose="020F0502020204030204"/>
                <a:cs typeface="+mn-cs"/>
              </a:rPr>
              <a:pPr algn="l">
                <a:spcAft>
                  <a:spcPts val="600"/>
                </a:spcAft>
                <a:defRPr/>
              </a:pPr>
              <a:t>5</a:t>
            </a:fld>
            <a:endParaRPr lang="en-US" sz="1600">
              <a:solidFill>
                <a:srgbClr val="FFFFFF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327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C3E6793-7963-4115-BD16-09C4D7BBE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Sporadic Meteoroids as </a:t>
            </a:r>
            <a:r>
              <a:rPr lang="en-US"/>
              <a:t>seen at </a:t>
            </a:r>
            <a:r>
              <a:rPr lang="en-US" dirty="0"/>
              <a:t>the Moon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47131-488C-4DA4-8E5A-FF00C0136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D2D1B0-7F9F-43F0-ADF7-D1DF0C4BF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286" y="1572628"/>
            <a:ext cx="4017857" cy="4642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DAF2D6-1C3E-4CB3-80A6-BFD6568E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57" y="1544715"/>
            <a:ext cx="4049464" cy="4642959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52AAFEA-350F-4107-B8F1-25B7D9DCF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035" y="1572628"/>
            <a:ext cx="4024429" cy="4615046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3F12D1-F776-4940-A4E2-4C902F5F838B}"/>
              </a:ext>
            </a:extLst>
          </p:cNvPr>
          <p:cNvSpPr txBox="1"/>
          <p:nvPr/>
        </p:nvSpPr>
        <p:spPr>
          <a:xfrm>
            <a:off x="108777" y="1660124"/>
            <a:ext cx="217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Apex and toroidal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FE00A5-B567-4BE1-A91D-83F6E6B82702}"/>
              </a:ext>
            </a:extLst>
          </p:cNvPr>
          <p:cNvSpPr txBox="1"/>
          <p:nvPr/>
        </p:nvSpPr>
        <p:spPr>
          <a:xfrm>
            <a:off x="0" y="3866194"/>
            <a:ext cx="210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Helion/</a:t>
            </a:r>
            <a:r>
              <a:rPr lang="en-US" dirty="0" err="1"/>
              <a:t>antihelion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00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1956B-379E-4DB6-9784-04FF0345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742951"/>
            <a:ext cx="419208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Impactor angle from horizon (deg) vs. </a:t>
            </a:r>
            <a:r>
              <a:rPr lang="en-US" sz="4400" dirty="0">
                <a:solidFill>
                  <a:srgbClr val="FFFFFF"/>
                </a:solidFill>
                <a:latin typeface="+mj-lt"/>
                <a:cs typeface="+mj-cs"/>
              </a:rPr>
              <a:t>impact speed (km/s)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40D59-451A-488F-9AD0-775BEBB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582" y="-2531"/>
            <a:ext cx="7477418" cy="68605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F4598-68E9-4501-A859-83767FE6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317" y="6423025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AA21668-7E2D-D34B-8F28-D8590BEFEB53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044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3182-0D38-4BB0-82BA-CA51942C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98157"/>
            <a:ext cx="9646140" cy="1608328"/>
          </a:xfrm>
        </p:spPr>
        <p:txBody>
          <a:bodyPr>
            <a:normAutofit/>
          </a:bodyPr>
          <a:lstStyle/>
          <a:p>
            <a:r>
              <a:rPr lang="en-US" sz="3600" dirty="0"/>
              <a:t>Density and mass distribution of sporadic meteoroids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C1C56-18B2-40CE-92D4-F080B9922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58" y="2742397"/>
            <a:ext cx="4493979" cy="3291840"/>
          </a:xfrm>
          <a:prstGeom prst="rect">
            <a:avLst/>
          </a:prstGeom>
        </p:spPr>
      </p:pic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EC057B-5F54-4609-84D0-AE9B72F61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85" y="2742397"/>
            <a:ext cx="4950134" cy="3291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B4B2C-0B9F-47C4-BD61-F4664FD8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AA21668-7E2D-D34B-8F28-D8590BEFEB53}" type="slidenum">
              <a:rPr lang="en-US" smtClean="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995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3A5F-CA64-421A-B378-54D6A6B70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05" y="365125"/>
            <a:ext cx="10093911" cy="892175"/>
          </a:xfrm>
        </p:spPr>
        <p:txBody>
          <a:bodyPr>
            <a:normAutofit fontScale="90000"/>
          </a:bodyPr>
          <a:lstStyle/>
          <a:p>
            <a:r>
              <a:rPr lang="en-US" dirty="0"/>
              <a:t>Near-Earth Objects:</a:t>
            </a:r>
            <a:br>
              <a:rPr lang="en-US" dirty="0"/>
            </a:br>
            <a:r>
              <a:rPr lang="en-US" dirty="0"/>
              <a:t>Speed and mass distribution as the Moon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E8257-5B6E-491E-A889-38D71929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D556F84-C4EF-4CB3-8B21-DFF46792EC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976" y="2093975"/>
            <a:ext cx="4082988" cy="408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E2BC1B-A8D0-4787-B062-C85B06E0A71B}"/>
              </a:ext>
            </a:extLst>
          </p:cNvPr>
          <p:cNvSpPr txBox="1"/>
          <p:nvPr/>
        </p:nvSpPr>
        <p:spPr>
          <a:xfrm>
            <a:off x="6932721" y="6160458"/>
            <a:ext cx="60989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https://www.nasa.gov/image-feature/goddard/2018/bennu-from-all-sides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A2B6D-49C6-45CE-95EF-4C0869AF7917}"/>
              </a:ext>
            </a:extLst>
          </p:cNvPr>
          <p:cNvSpPr txBox="1"/>
          <p:nvPr/>
        </p:nvSpPr>
        <p:spPr>
          <a:xfrm>
            <a:off x="7403976" y="1724643"/>
            <a:ext cx="6516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Titillium Web" panose="00000500000000000000" pitchFamily="2" charset="0"/>
              </a:rPr>
              <a:t>OSIRIS-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Titillium Web" panose="00000500000000000000" pitchFamily="2" charset="0"/>
              </a:rPr>
              <a:t>REx</a:t>
            </a:r>
            <a:r>
              <a:rPr lang="en-US" b="1" i="0" dirty="0">
                <a:solidFill>
                  <a:srgbClr val="333333"/>
                </a:solidFill>
                <a:effectLst/>
                <a:latin typeface="Titillium Web" panose="00000500000000000000" pitchFamily="2" charset="0"/>
              </a:rPr>
              <a:t> Sees Bennu from 'All Sides'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A92721-AF99-4403-AB84-88D71346A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46" y="1371600"/>
            <a:ext cx="5462297" cy="39565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AF07F0-D091-4D68-B493-E16D05D0C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371" y="5414963"/>
            <a:ext cx="51149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511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05A7649DDF5640A7903B6ACB69329B" ma:contentTypeVersion="17" ma:contentTypeDescription="Create a new document." ma:contentTypeScope="" ma:versionID="719ec5ff93ea7d6e5276cec85e1e3b95">
  <xsd:schema xmlns:xsd="http://www.w3.org/2001/XMLSchema" xmlns:xs="http://www.w3.org/2001/XMLSchema" xmlns:p="http://schemas.microsoft.com/office/2006/metadata/properties" xmlns:ns2="4f8699c7-cd6f-4ce4-a620-a4546dcc630f" xmlns:ns3="0a98cebe-c25f-43b9-bb28-933a835a528e" xmlns:ns4="202326d1-d923-4201-bf66-67ecf0607ab8" targetNamespace="http://schemas.microsoft.com/office/2006/metadata/properties" ma:root="true" ma:fieldsID="fa584e57158314c8dc8ad68725264e4f" ns2:_="" ns3:_="" ns4:_="">
    <xsd:import namespace="4f8699c7-cd6f-4ce4-a620-a4546dcc630f"/>
    <xsd:import namespace="0a98cebe-c25f-43b9-bb28-933a835a528e"/>
    <xsd:import namespace="202326d1-d923-4201-bf66-67ecf0607ab8"/>
    <xsd:element name="properties">
      <xsd:complexType>
        <xsd:sequence>
          <xsd:element name="documentManagement">
            <xsd:complexType>
              <xsd:all>
                <xsd:element ref="ns2:Meeting"/>
                <xsd:element ref="ns3:Data_x0020_Markings" minOccurs="0"/>
                <xsd:element ref="ns3:Security_x0020_Markings" minOccurs="0"/>
                <xsd:element ref="ns4:Is_x0020_this_x0020_CUI_x003f_"/>
                <xsd:element ref="ns4:CUI_x0020_Subtopics" minOccurs="0"/>
                <xsd:element ref="ns2:Category" minOccurs="0"/>
                <xsd:element ref="ns2:FY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699c7-cd6f-4ce4-a620-a4546dcc630f" elementFormDefault="qualified">
    <xsd:import namespace="http://schemas.microsoft.com/office/2006/documentManagement/types"/>
    <xsd:import namespace="http://schemas.microsoft.com/office/infopath/2007/PartnerControls"/>
    <xsd:element name="Meeting" ma:index="1" ma:displayName="Folder" ma:default="--CHOOSE ONE--" ma:format="Dropdown" ma:internalName="Meeting">
      <xsd:simpleType>
        <xsd:union memberTypes="dms:Text">
          <xsd:simpleType>
            <xsd:restriction base="dms:Choice">
              <xsd:enumeration value="--CHOOSE ONE--"/>
              <xsd:enumeration value="Bi-weekly Schedule Products"/>
              <xsd:enumeration value="Monthly Schedule Products"/>
              <xsd:enumeration value="Quarterly Schedule Products"/>
              <xsd:enumeration value="Monthly Charts"/>
              <xsd:enumeration value="Quarterly Charts"/>
              <xsd:enumeration value="Weekly Notes"/>
              <xsd:enumeration value="Travel Processes"/>
              <xsd:enumeration value="Onboarding Documents"/>
              <xsd:enumeration value="Templates"/>
              <xsd:enumeration value="References"/>
              <xsd:enumeration value="HLS Happenings"/>
              <xsd:enumeration value="SBU Training"/>
              <xsd:enumeration value="HLS Logo"/>
              <xsd:enumeration value="App H Solicitation"/>
            </xsd:restriction>
          </xsd:simpleType>
        </xsd:union>
      </xsd:simpleType>
    </xsd:element>
    <xsd:element name="Category" ma:index="6" nillable="true" ma:displayName="Category" ma:default="NASA Only" ma:format="Dropdown" ma:internalName="Category">
      <xsd:simpleType>
        <xsd:restriction base="dms:Choice">
          <xsd:enumeration value="NASA Only"/>
          <xsd:enumeration value="Shared"/>
          <xsd:enumeration value="Reference"/>
        </xsd:restriction>
      </xsd:simpleType>
    </xsd:element>
    <xsd:element name="FY" ma:index="7" ma:displayName="FY" ma:default="FY19" ma:format="Dropdown" ma:internalName="FY">
      <xsd:simpleType>
        <xsd:restriction base="dms:Choice">
          <xsd:enumeration value="FY19"/>
          <xsd:enumeration value="FY20"/>
          <xsd:enumeration value="FY21"/>
          <xsd:enumeration value="FY22"/>
          <xsd:enumeration value="FY23"/>
          <xsd:enumeration value="FY24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98cebe-c25f-43b9-bb28-933a835a528e" elementFormDefault="qualified">
    <xsd:import namespace="http://schemas.microsoft.com/office/2006/documentManagement/types"/>
    <xsd:import namespace="http://schemas.microsoft.com/office/infopath/2007/PartnerControls"/>
    <xsd:element name="Data_x0020_Markings" ma:index="2" nillable="true" ma:displayName="Data Markings" ma:internalName="Data_x0020_Markings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Government Purpose Rights"/>
                    <xsd:enumeration value="Unlimited Rights"/>
                    <xsd:enumeration value="Limited Rights"/>
                    <xsd:enumeration value="Restricted Rights"/>
                    <xsd:enumeration value="Special License Rights"/>
                    <xsd:enumeration value="Proprietary (Insight Data – if not marked)"/>
                    <xsd:enumeration value="N/A"/>
                  </xsd:restriction>
                </xsd:simpleType>
              </xsd:element>
            </xsd:sequence>
          </xsd:extension>
        </xsd:complexContent>
      </xsd:complexType>
    </xsd:element>
    <xsd:element name="Security_x0020_Markings" ma:index="3" nillable="true" ma:displayName="Security Markings" ma:internalName="Security_x0020_Markings" ma:requiredMultiChoice="true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ITAR"/>
                        <xsd:enumeration value="EAR"/>
                        <xsd:enumeration value="EAR99"/>
                        <xsd:enumeration value="Publicly Available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2326d1-d923-4201-bf66-67ecf0607ab8" elementFormDefault="qualified">
    <xsd:import namespace="http://schemas.microsoft.com/office/2006/documentManagement/types"/>
    <xsd:import namespace="http://schemas.microsoft.com/office/infopath/2007/PartnerControls"/>
    <xsd:element name="Is_x0020_this_x0020_CUI_x003f_" ma:index="4" ma:displayName="Is this CUI?" ma:format="Dropdown" ma:internalName="Is_x0020_this_x0020_CUI_x003F_">
      <xsd:simpleType>
        <xsd:restriction base="dms:Choice">
          <xsd:enumeration value="YES"/>
          <xsd:enumeration value="NO"/>
        </xsd:restriction>
      </xsd:simpleType>
    </xsd:element>
    <xsd:element name="CUI_x0020_Subtopics" ma:index="5" nillable="true" ma:displayName="CUI Subtopics" ma:description="If CUI, select the appropriate subtopic." ma:internalName="CUI_x0020_Subtopics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CUI"/>
                    <xsd:enumeration value="CUI//SP-EXPT"/>
                    <xsd:enumeration value="CUI//SP-CONTRACT"/>
                    <xsd:enumeration value="CUI//SP-PROPIN"/>
                    <xsd:enumeration value="CUI//SP-PROCURE"/>
                    <xsd:enumeration value="CUI//SP-BUDG"/>
                    <xsd:enumeration value="N/A - this item is not considered CUI."/>
                  </xsd:restriction>
                </xsd:simple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4f8699c7-cd6f-4ce4-a620-a4546dcc630f">Reference</Category>
    <Meeting xmlns="4f8699c7-cd6f-4ce4-a620-a4546dcc630f">Templates</Meeting>
    <Security_x0020_Markings xmlns="0a98cebe-c25f-43b9-bb28-933a835a528e">
      <Value>N/A</Value>
    </Security_x0020_Markings>
    <CUI_x0020_Subtopics xmlns="202326d1-d923-4201-bf66-67ecf0607ab8">
      <Value>N/A - this item is not considered CUI.</Value>
    </CUI_x0020_Subtopics>
    <Is_x0020_this_x0020_CUI_x003f_ xmlns="202326d1-d923-4201-bf66-67ecf0607ab8">NO</Is_x0020_this_x0020_CUI_x003f_>
    <Data_x0020_Markings xmlns="0a98cebe-c25f-43b9-bb28-933a835a528e">
      <Value>N/A</Value>
    </Data_x0020_Markings>
    <FY xmlns="4f8699c7-cd6f-4ce4-a620-a4546dcc630f">FY22</FY>
  </documentManagement>
</p:properties>
</file>

<file path=customXml/itemProps1.xml><?xml version="1.0" encoding="utf-8"?>
<ds:datastoreItem xmlns:ds="http://schemas.openxmlformats.org/officeDocument/2006/customXml" ds:itemID="{8213A7AA-5F12-425F-92F8-61732BF6B15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F7BCBE-1BB5-40C7-829B-D84224F54A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8699c7-cd6f-4ce4-a620-a4546dcc630f"/>
    <ds:schemaRef ds:uri="0a98cebe-c25f-43b9-bb28-933a835a528e"/>
    <ds:schemaRef ds:uri="202326d1-d923-4201-bf66-67ecf0607a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8AF43E-7A70-4A6D-B50B-DADDCDB2CFCA}">
  <ds:schemaRefs>
    <ds:schemaRef ds:uri="http://schemas.microsoft.com/office/2006/metadata/properties"/>
    <ds:schemaRef ds:uri="http://schemas.microsoft.com/office/infopath/2007/PartnerControls"/>
    <ds:schemaRef ds:uri="4f8699c7-cd6f-4ce4-a620-a4546dcc630f"/>
    <ds:schemaRef ds:uri="0a98cebe-c25f-43b9-bb28-933a835a528e"/>
    <ds:schemaRef ds:uri="202326d1-d923-4201-bf66-67ecf0607ab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738</Words>
  <Application>Microsoft Office PowerPoint</Application>
  <PresentationFormat>Widescreen</PresentationFormat>
  <Paragraphs>116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Meiryo</vt:lpstr>
      <vt:lpstr>Algerian</vt:lpstr>
      <vt:lpstr>Arial</vt:lpstr>
      <vt:lpstr>Blackadder ITC</vt:lpstr>
      <vt:lpstr>Calibri</vt:lpstr>
      <vt:lpstr>Calibri Light</vt:lpstr>
      <vt:lpstr>Titillium Web</vt:lpstr>
      <vt:lpstr>1_Office Theme</vt:lpstr>
      <vt:lpstr>Custom Design</vt:lpstr>
      <vt:lpstr>PowerPoint Presentation</vt:lpstr>
      <vt:lpstr>Overview</vt:lpstr>
      <vt:lpstr>Lunar Meteoroid Ejecta</vt:lpstr>
      <vt:lpstr>Crater formation and ejecta transport</vt:lpstr>
      <vt:lpstr>Meteoroid Sources</vt:lpstr>
      <vt:lpstr>Sporadic Meteoroids as seen at the Moon</vt:lpstr>
      <vt:lpstr>Impactor angle from horizon (deg) vs. impact speed (km/s)</vt:lpstr>
      <vt:lpstr>Density and mass distribution of sporadic meteoroids</vt:lpstr>
      <vt:lpstr>Near-Earth Objects: Speed and mass distribution as the Moon</vt:lpstr>
      <vt:lpstr>Meteor Showers: Watching an impact from Earth… May 2, 2006 A piece of debris from Comet Encke struck the plains of Mare Imbrium, making a crater about 3 meters wide.</vt:lpstr>
      <vt:lpstr>PowerPoint Presentation</vt:lpstr>
      <vt:lpstr>Modeling Ejecta from the Crater</vt:lpstr>
      <vt:lpstr>Scaling Laws: Housen &amp; Holsapple 2011</vt:lpstr>
      <vt:lpstr>Meteoroid Ejecta Yield per crater (total ejected mass / impactor mass)</vt:lpstr>
      <vt:lpstr>Example of Ejecta Yield vs. Impactor Mass</vt:lpstr>
      <vt:lpstr>Ejecta Yield for fragments greater than 10^-6 g</vt:lpstr>
      <vt:lpstr>Ejecta Yield for fragments greater than 1 g</vt:lpstr>
      <vt:lpstr>Total Kinetic Energy of Meteoroid Ejecta</vt:lpstr>
      <vt:lpstr>Tracking Ballistic Trajectories Analytically </vt:lpstr>
      <vt:lpstr>Tracking Ballistic Trajectories Analytically From crater back to surface </vt:lpstr>
      <vt:lpstr>Tracking Ballistic Trajectories Analytically From crater to point above surface</vt:lpstr>
      <vt:lpstr>Summary of LMEEM</vt:lpstr>
      <vt:lpstr>Design Specification for Natural Environments (DSNE) SLS-SPEC 159</vt:lpstr>
      <vt:lpstr>Applications</vt:lpstr>
      <vt:lpstr>Applications</vt:lpstr>
      <vt:lpstr>Thank you for listening!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DeStefano, Anthony M. (MSFC-EV44)</cp:lastModifiedBy>
  <cp:revision>103</cp:revision>
  <dcterms:created xsi:type="dcterms:W3CDTF">2020-02-26T15:11:52Z</dcterms:created>
  <dcterms:modified xsi:type="dcterms:W3CDTF">2022-09-07T06:22:47Z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0x010100A405A7649DDF5640A7903B6ACB69329B</vt:lpwstr>
  </property>
  <property fmtid="{D5CDD505-2E9C-101B-9397-08002B2CF9AE}" pid="3" name="CheckoutUser">
    <vt:lpwstr>521</vt:lpwstr>
  </property>
</Properties>
</file>